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TDTD구름고딕" charset="1" panose="02000503000000000000"/>
      <p:regular r:id="rId23"/>
    </p:embeddedFont>
    <p:embeddedFont>
      <p:font typeface="TDTD갬성명조" charset="1" panose="02000503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8.png" Type="http://schemas.openxmlformats.org/officeDocument/2006/relationships/image"/><Relationship Id="rId6" Target="https://school.programmers.co.kr/learn/courses/30/lessons/42885" TargetMode="External" Type="http://schemas.openxmlformats.org/officeDocument/2006/relationships/hyperlink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8.png" Type="http://schemas.openxmlformats.org/officeDocument/2006/relationships/image"/><Relationship Id="rId6" Target="../media/image4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8.png" Type="http://schemas.openxmlformats.org/officeDocument/2006/relationships/image"/><Relationship Id="rId6" Target="../media/image4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8.png" Type="http://schemas.openxmlformats.org/officeDocument/2006/relationships/image"/><Relationship Id="rId6" Target="../media/image4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Relationship Id="rId7" Target="../media/image45.png" Type="http://schemas.openxmlformats.org/officeDocument/2006/relationships/image"/><Relationship Id="rId8" Target="../media/image46.sv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3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350" t="-27169" r="0" b="-260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6648" y="579256"/>
            <a:ext cx="16934703" cy="142464"/>
            <a:chOff x="0" y="0"/>
            <a:chExt cx="22579604" cy="189952"/>
          </a:xfrm>
        </p:grpSpPr>
        <p:sp>
          <p:nvSpPr>
            <p:cNvPr name="Freeform 4" id="4"/>
            <p:cNvSpPr/>
            <p:nvPr/>
          </p:nvSpPr>
          <p:spPr>
            <a:xfrm flipH="false" flipV="false" rot="-10800000">
              <a:off x="7516962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10800000">
              <a:off x="15041933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0800000">
              <a:off x="0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76648" y="9590947"/>
            <a:ext cx="16934703" cy="142464"/>
            <a:chOff x="0" y="0"/>
            <a:chExt cx="22579604" cy="189952"/>
          </a:xfrm>
        </p:grpSpPr>
        <p:sp>
          <p:nvSpPr>
            <p:cNvPr name="Freeform 8" id="8"/>
            <p:cNvSpPr/>
            <p:nvPr/>
          </p:nvSpPr>
          <p:spPr>
            <a:xfrm flipH="false" flipV="false" rot="-10800000">
              <a:off x="7516962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10800000">
              <a:off x="15041933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10800000">
              <a:off x="0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6727453" y="2735360"/>
            <a:ext cx="4833094" cy="711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34"/>
              </a:lnSpc>
            </a:pPr>
            <a:r>
              <a:rPr lang="en-US" sz="3280">
                <a:solidFill>
                  <a:srgbClr val="C9C0E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쉽고 재미있게 배우는 알고리즘 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1917050">
            <a:off x="4590118" y="3036136"/>
            <a:ext cx="734294" cy="1486359"/>
          </a:xfrm>
          <a:custGeom>
            <a:avLst/>
            <a:gdLst/>
            <a:ahLst/>
            <a:cxnLst/>
            <a:rect r="r" b="b" t="t" l="l"/>
            <a:pathLst>
              <a:path h="1486359" w="734294">
                <a:moveTo>
                  <a:pt x="0" y="0"/>
                </a:moveTo>
                <a:lnTo>
                  <a:pt x="734294" y="0"/>
                </a:lnTo>
                <a:lnTo>
                  <a:pt x="734294" y="1486359"/>
                </a:lnTo>
                <a:lnTo>
                  <a:pt x="0" y="14863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371078" y="2305185"/>
            <a:ext cx="712750" cy="649250"/>
          </a:xfrm>
          <a:custGeom>
            <a:avLst/>
            <a:gdLst/>
            <a:ahLst/>
            <a:cxnLst/>
            <a:rect r="r" b="b" t="t" l="l"/>
            <a:pathLst>
              <a:path h="649250" w="712750">
                <a:moveTo>
                  <a:pt x="0" y="0"/>
                </a:moveTo>
                <a:lnTo>
                  <a:pt x="712750" y="0"/>
                </a:lnTo>
                <a:lnTo>
                  <a:pt x="712750" y="649250"/>
                </a:lnTo>
                <a:lnTo>
                  <a:pt x="0" y="6492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727453" y="3482407"/>
            <a:ext cx="4833094" cy="202111"/>
          </a:xfrm>
          <a:custGeom>
            <a:avLst/>
            <a:gdLst/>
            <a:ahLst/>
            <a:cxnLst/>
            <a:rect r="r" b="b" t="t" l="l"/>
            <a:pathLst>
              <a:path h="202111" w="4833094">
                <a:moveTo>
                  <a:pt x="0" y="0"/>
                </a:moveTo>
                <a:lnTo>
                  <a:pt x="4833094" y="0"/>
                </a:lnTo>
                <a:lnTo>
                  <a:pt x="4833094" y="202111"/>
                </a:lnTo>
                <a:lnTo>
                  <a:pt x="0" y="2021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1291250">
            <a:off x="13808764" y="3623004"/>
            <a:ext cx="1138223" cy="1088555"/>
          </a:xfrm>
          <a:custGeom>
            <a:avLst/>
            <a:gdLst/>
            <a:ahLst/>
            <a:cxnLst/>
            <a:rect r="r" b="b" t="t" l="l"/>
            <a:pathLst>
              <a:path h="1088555" w="1138223">
                <a:moveTo>
                  <a:pt x="0" y="0"/>
                </a:moveTo>
                <a:lnTo>
                  <a:pt x="1138223" y="0"/>
                </a:lnTo>
                <a:lnTo>
                  <a:pt x="1138223" y="1088555"/>
                </a:lnTo>
                <a:lnTo>
                  <a:pt x="0" y="10885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335808" y="5515020"/>
            <a:ext cx="1150510" cy="1077295"/>
          </a:xfrm>
          <a:custGeom>
            <a:avLst/>
            <a:gdLst/>
            <a:ahLst/>
            <a:cxnLst/>
            <a:rect r="r" b="b" t="t" l="l"/>
            <a:pathLst>
              <a:path h="1077295" w="1150510">
                <a:moveTo>
                  <a:pt x="0" y="0"/>
                </a:moveTo>
                <a:lnTo>
                  <a:pt x="1150510" y="0"/>
                </a:lnTo>
                <a:lnTo>
                  <a:pt x="1150510" y="1077296"/>
                </a:lnTo>
                <a:lnTo>
                  <a:pt x="0" y="10772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725276" y="5768920"/>
            <a:ext cx="4689452" cy="980522"/>
          </a:xfrm>
          <a:custGeom>
            <a:avLst/>
            <a:gdLst/>
            <a:ahLst/>
            <a:cxnLst/>
            <a:rect r="r" b="b" t="t" l="l"/>
            <a:pathLst>
              <a:path h="980522" w="4689452">
                <a:moveTo>
                  <a:pt x="0" y="0"/>
                </a:moveTo>
                <a:lnTo>
                  <a:pt x="4689452" y="0"/>
                </a:lnTo>
                <a:lnTo>
                  <a:pt x="4689452" y="980522"/>
                </a:lnTo>
                <a:lnTo>
                  <a:pt x="0" y="98052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252455" y="3985682"/>
            <a:ext cx="9783089" cy="2067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41"/>
              </a:lnSpc>
              <a:spcBef>
                <a:spcPct val="0"/>
              </a:spcBef>
            </a:pPr>
            <a:r>
              <a:rPr lang="en-US" sz="11958" spc="-645">
                <a:solidFill>
                  <a:srgbClr val="FFE99C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그리디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6648" y="1040899"/>
            <a:ext cx="2427476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spc="-154">
                <a:solidFill>
                  <a:srgbClr val="FFFFFF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BABO 5th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106974" y="1040899"/>
            <a:ext cx="2427476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39"/>
              </a:lnSpc>
              <a:spcBef>
                <a:spcPct val="0"/>
              </a:spcBef>
            </a:pPr>
            <a:r>
              <a:rPr lang="en-US" sz="3099" spc="-154">
                <a:solidFill>
                  <a:srgbClr val="FFFFFF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발제 자료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350" t="-27169" r="0" b="-260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6648" y="579256"/>
            <a:ext cx="16934703" cy="142464"/>
            <a:chOff x="0" y="0"/>
            <a:chExt cx="22579604" cy="189952"/>
          </a:xfrm>
        </p:grpSpPr>
        <p:sp>
          <p:nvSpPr>
            <p:cNvPr name="Freeform 4" id="4"/>
            <p:cNvSpPr/>
            <p:nvPr/>
          </p:nvSpPr>
          <p:spPr>
            <a:xfrm flipH="false" flipV="false" rot="-10800000">
              <a:off x="7516962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10800000">
              <a:off x="15041933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0800000">
              <a:off x="0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76648" y="9590947"/>
            <a:ext cx="16934703" cy="142464"/>
            <a:chOff x="0" y="0"/>
            <a:chExt cx="22579604" cy="189952"/>
          </a:xfrm>
        </p:grpSpPr>
        <p:sp>
          <p:nvSpPr>
            <p:cNvPr name="Freeform 8" id="8"/>
            <p:cNvSpPr/>
            <p:nvPr/>
          </p:nvSpPr>
          <p:spPr>
            <a:xfrm flipH="false" flipV="false" rot="-10800000">
              <a:off x="7516962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10800000">
              <a:off x="15041933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10800000">
              <a:off x="0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76648" y="1162340"/>
            <a:ext cx="7134663" cy="7987986"/>
            <a:chOff x="0" y="0"/>
            <a:chExt cx="1039744" cy="11641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39744" cy="1164100"/>
            </a:xfrm>
            <a:custGeom>
              <a:avLst/>
              <a:gdLst/>
              <a:ahLst/>
              <a:cxnLst/>
              <a:rect r="r" b="b" t="t" l="l"/>
              <a:pathLst>
                <a:path h="1164100" w="1039744">
                  <a:moveTo>
                    <a:pt x="14106" y="0"/>
                  </a:moveTo>
                  <a:lnTo>
                    <a:pt x="1025637" y="0"/>
                  </a:lnTo>
                  <a:cubicBezTo>
                    <a:pt x="1029378" y="0"/>
                    <a:pt x="1032966" y="1486"/>
                    <a:pt x="1035612" y="4132"/>
                  </a:cubicBezTo>
                  <a:cubicBezTo>
                    <a:pt x="1038257" y="6777"/>
                    <a:pt x="1039744" y="10365"/>
                    <a:pt x="1039744" y="14106"/>
                  </a:cubicBezTo>
                  <a:lnTo>
                    <a:pt x="1039744" y="1149993"/>
                  </a:lnTo>
                  <a:cubicBezTo>
                    <a:pt x="1039744" y="1153734"/>
                    <a:pt x="1038257" y="1157322"/>
                    <a:pt x="1035612" y="1159968"/>
                  </a:cubicBezTo>
                  <a:cubicBezTo>
                    <a:pt x="1032966" y="1162613"/>
                    <a:pt x="1029378" y="1164100"/>
                    <a:pt x="1025637" y="1164100"/>
                  </a:cubicBezTo>
                  <a:lnTo>
                    <a:pt x="14106" y="1164100"/>
                  </a:lnTo>
                  <a:cubicBezTo>
                    <a:pt x="10365" y="1164100"/>
                    <a:pt x="6777" y="1162613"/>
                    <a:pt x="4132" y="1159968"/>
                  </a:cubicBezTo>
                  <a:cubicBezTo>
                    <a:pt x="1486" y="1157322"/>
                    <a:pt x="0" y="1153734"/>
                    <a:pt x="0" y="1149993"/>
                  </a:cubicBezTo>
                  <a:lnTo>
                    <a:pt x="0" y="14106"/>
                  </a:lnTo>
                  <a:cubicBezTo>
                    <a:pt x="0" y="10365"/>
                    <a:pt x="1486" y="6777"/>
                    <a:pt x="4132" y="4132"/>
                  </a:cubicBezTo>
                  <a:cubicBezTo>
                    <a:pt x="6777" y="1486"/>
                    <a:pt x="10365" y="0"/>
                    <a:pt x="14106" y="0"/>
                  </a:cubicBezTo>
                  <a:close/>
                </a:path>
              </a:pathLst>
            </a:custGeom>
            <a:blipFill>
              <a:blip r:embed="rId5"/>
              <a:stretch>
                <a:fillRect l="-172" t="0" r="-172" b="0"/>
              </a:stretch>
            </a:blipFill>
            <a:ln w="952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8467696" y="2800054"/>
            <a:ext cx="7867456" cy="2407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2"/>
              </a:lnSpc>
            </a:pPr>
            <a:r>
              <a:rPr lang="en-US" sz="3200" spc="-51" u="sng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  <a:hlinkClick r:id="rId6" tooltip="https://school.programmers.co.kr/learn/courses/30/lessons/42885"/>
              </a:rPr>
              <a:t>&lt;프로그래머스 탐욕법 중 정답률이 가장 높은 문제&gt;</a:t>
            </a:r>
          </a:p>
          <a:p>
            <a:pPr algn="l">
              <a:lnSpc>
                <a:spcPts val="4832"/>
              </a:lnSpc>
            </a:pPr>
          </a:p>
          <a:p>
            <a:pPr algn="l">
              <a:lnSpc>
                <a:spcPts val="4832"/>
              </a:lnSpc>
            </a:pPr>
          </a:p>
          <a:p>
            <a:pPr algn="l">
              <a:lnSpc>
                <a:spcPts val="4832"/>
              </a:lnSpc>
            </a:pP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10분간 문제를 읽고 어떻게 풀지 생각해보시기 바랍니다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67696" y="1207854"/>
            <a:ext cx="7867456" cy="1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75"/>
              </a:lnSpc>
            </a:pPr>
            <a:r>
              <a:rPr lang="en-US" sz="7599" spc="-12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문제 풀기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350" t="-27169" r="0" b="-260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6648" y="579256"/>
            <a:ext cx="16934703" cy="142464"/>
            <a:chOff x="0" y="0"/>
            <a:chExt cx="22579604" cy="189952"/>
          </a:xfrm>
        </p:grpSpPr>
        <p:sp>
          <p:nvSpPr>
            <p:cNvPr name="Freeform 4" id="4"/>
            <p:cNvSpPr/>
            <p:nvPr/>
          </p:nvSpPr>
          <p:spPr>
            <a:xfrm flipH="false" flipV="false" rot="-10800000">
              <a:off x="7516962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10800000">
              <a:off x="15041933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0800000">
              <a:off x="0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76648" y="9590947"/>
            <a:ext cx="16934703" cy="142464"/>
            <a:chOff x="0" y="0"/>
            <a:chExt cx="22579604" cy="189952"/>
          </a:xfrm>
        </p:grpSpPr>
        <p:sp>
          <p:nvSpPr>
            <p:cNvPr name="Freeform 8" id="8"/>
            <p:cNvSpPr/>
            <p:nvPr/>
          </p:nvSpPr>
          <p:spPr>
            <a:xfrm flipH="false" flipV="false" rot="-10800000">
              <a:off x="7516962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10800000">
              <a:off x="15041933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10800000">
              <a:off x="0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76648" y="1162340"/>
            <a:ext cx="7134663" cy="7987986"/>
            <a:chOff x="0" y="0"/>
            <a:chExt cx="1039744" cy="11641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39744" cy="1164100"/>
            </a:xfrm>
            <a:custGeom>
              <a:avLst/>
              <a:gdLst/>
              <a:ahLst/>
              <a:cxnLst/>
              <a:rect r="r" b="b" t="t" l="l"/>
              <a:pathLst>
                <a:path h="1164100" w="1039744">
                  <a:moveTo>
                    <a:pt x="14106" y="0"/>
                  </a:moveTo>
                  <a:lnTo>
                    <a:pt x="1025637" y="0"/>
                  </a:lnTo>
                  <a:cubicBezTo>
                    <a:pt x="1029378" y="0"/>
                    <a:pt x="1032966" y="1486"/>
                    <a:pt x="1035612" y="4132"/>
                  </a:cubicBezTo>
                  <a:cubicBezTo>
                    <a:pt x="1038257" y="6777"/>
                    <a:pt x="1039744" y="10365"/>
                    <a:pt x="1039744" y="14106"/>
                  </a:cubicBezTo>
                  <a:lnTo>
                    <a:pt x="1039744" y="1149993"/>
                  </a:lnTo>
                  <a:cubicBezTo>
                    <a:pt x="1039744" y="1153734"/>
                    <a:pt x="1038257" y="1157322"/>
                    <a:pt x="1035612" y="1159968"/>
                  </a:cubicBezTo>
                  <a:cubicBezTo>
                    <a:pt x="1032966" y="1162613"/>
                    <a:pt x="1029378" y="1164100"/>
                    <a:pt x="1025637" y="1164100"/>
                  </a:cubicBezTo>
                  <a:lnTo>
                    <a:pt x="14106" y="1164100"/>
                  </a:lnTo>
                  <a:cubicBezTo>
                    <a:pt x="10365" y="1164100"/>
                    <a:pt x="6777" y="1162613"/>
                    <a:pt x="4132" y="1159968"/>
                  </a:cubicBezTo>
                  <a:cubicBezTo>
                    <a:pt x="1486" y="1157322"/>
                    <a:pt x="0" y="1153734"/>
                    <a:pt x="0" y="1149993"/>
                  </a:cubicBezTo>
                  <a:lnTo>
                    <a:pt x="0" y="14106"/>
                  </a:lnTo>
                  <a:cubicBezTo>
                    <a:pt x="0" y="10365"/>
                    <a:pt x="1486" y="6777"/>
                    <a:pt x="4132" y="4132"/>
                  </a:cubicBezTo>
                  <a:cubicBezTo>
                    <a:pt x="6777" y="1486"/>
                    <a:pt x="10365" y="0"/>
                    <a:pt x="14106" y="0"/>
                  </a:cubicBezTo>
                  <a:close/>
                </a:path>
              </a:pathLst>
            </a:custGeom>
            <a:blipFill>
              <a:blip r:embed="rId5"/>
              <a:stretch>
                <a:fillRect l="-172" t="0" r="-172" b="0"/>
              </a:stretch>
            </a:blipFill>
            <a:ln w="952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9144000" y="6112595"/>
            <a:ext cx="4627792" cy="916827"/>
          </a:xfrm>
          <a:custGeom>
            <a:avLst/>
            <a:gdLst/>
            <a:ahLst/>
            <a:cxnLst/>
            <a:rect r="r" b="b" t="t" l="l"/>
            <a:pathLst>
              <a:path h="916827" w="4627792">
                <a:moveTo>
                  <a:pt x="0" y="0"/>
                </a:moveTo>
                <a:lnTo>
                  <a:pt x="4627792" y="0"/>
                </a:lnTo>
                <a:lnTo>
                  <a:pt x="4627792" y="916827"/>
                </a:lnTo>
                <a:lnTo>
                  <a:pt x="0" y="9168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467696" y="2800054"/>
            <a:ext cx="7867456" cy="3017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2"/>
              </a:lnSpc>
            </a:pP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# 사고과정</a:t>
            </a:r>
          </a:p>
          <a:p>
            <a:pPr algn="l" marL="690881" indent="-345440" lvl="1">
              <a:lnSpc>
                <a:spcPts val="4832"/>
              </a:lnSpc>
              <a:buAutoNum type="arabicPeriod" startAt="1"/>
            </a:pP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숫자를 담은 배열을 반복문을 활용해야 할 것으로 보임</a:t>
            </a:r>
          </a:p>
          <a:p>
            <a:pPr algn="l" marL="690881" indent="-345440" lvl="1">
              <a:lnSpc>
                <a:spcPts val="4832"/>
              </a:lnSpc>
              <a:buAutoNum type="arabicPeriod" startAt="1"/>
            </a:pP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반복문을 활용하여 해당 배열을 다루려면 배열 안에 있는 수들이 정렬되어 있어야 함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467696" y="1207854"/>
            <a:ext cx="7867456" cy="1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75"/>
              </a:lnSpc>
            </a:pPr>
            <a:r>
              <a:rPr lang="en-US" sz="7599" spc="-12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문제 풀기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350" t="-27169" r="0" b="-260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6648" y="579256"/>
            <a:ext cx="16934703" cy="142464"/>
            <a:chOff x="0" y="0"/>
            <a:chExt cx="22579604" cy="189952"/>
          </a:xfrm>
        </p:grpSpPr>
        <p:sp>
          <p:nvSpPr>
            <p:cNvPr name="Freeform 4" id="4"/>
            <p:cNvSpPr/>
            <p:nvPr/>
          </p:nvSpPr>
          <p:spPr>
            <a:xfrm flipH="false" flipV="false" rot="-10800000">
              <a:off x="7516962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10800000">
              <a:off x="15041933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0800000">
              <a:off x="0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76648" y="9590947"/>
            <a:ext cx="16934703" cy="142464"/>
            <a:chOff x="0" y="0"/>
            <a:chExt cx="22579604" cy="189952"/>
          </a:xfrm>
        </p:grpSpPr>
        <p:sp>
          <p:nvSpPr>
            <p:cNvPr name="Freeform 8" id="8"/>
            <p:cNvSpPr/>
            <p:nvPr/>
          </p:nvSpPr>
          <p:spPr>
            <a:xfrm flipH="false" flipV="false" rot="-10800000">
              <a:off x="7516962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10800000">
              <a:off x="15041933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10800000">
              <a:off x="0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76648" y="1162340"/>
            <a:ext cx="7134663" cy="7987986"/>
            <a:chOff x="0" y="0"/>
            <a:chExt cx="1039744" cy="11641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39744" cy="1164100"/>
            </a:xfrm>
            <a:custGeom>
              <a:avLst/>
              <a:gdLst/>
              <a:ahLst/>
              <a:cxnLst/>
              <a:rect r="r" b="b" t="t" l="l"/>
              <a:pathLst>
                <a:path h="1164100" w="1039744">
                  <a:moveTo>
                    <a:pt x="14106" y="0"/>
                  </a:moveTo>
                  <a:lnTo>
                    <a:pt x="1025637" y="0"/>
                  </a:lnTo>
                  <a:cubicBezTo>
                    <a:pt x="1029378" y="0"/>
                    <a:pt x="1032966" y="1486"/>
                    <a:pt x="1035612" y="4132"/>
                  </a:cubicBezTo>
                  <a:cubicBezTo>
                    <a:pt x="1038257" y="6777"/>
                    <a:pt x="1039744" y="10365"/>
                    <a:pt x="1039744" y="14106"/>
                  </a:cubicBezTo>
                  <a:lnTo>
                    <a:pt x="1039744" y="1149993"/>
                  </a:lnTo>
                  <a:cubicBezTo>
                    <a:pt x="1039744" y="1153734"/>
                    <a:pt x="1038257" y="1157322"/>
                    <a:pt x="1035612" y="1159968"/>
                  </a:cubicBezTo>
                  <a:cubicBezTo>
                    <a:pt x="1032966" y="1162613"/>
                    <a:pt x="1029378" y="1164100"/>
                    <a:pt x="1025637" y="1164100"/>
                  </a:cubicBezTo>
                  <a:lnTo>
                    <a:pt x="14106" y="1164100"/>
                  </a:lnTo>
                  <a:cubicBezTo>
                    <a:pt x="10365" y="1164100"/>
                    <a:pt x="6777" y="1162613"/>
                    <a:pt x="4132" y="1159968"/>
                  </a:cubicBezTo>
                  <a:cubicBezTo>
                    <a:pt x="1486" y="1157322"/>
                    <a:pt x="0" y="1153734"/>
                    <a:pt x="0" y="1149993"/>
                  </a:cubicBezTo>
                  <a:lnTo>
                    <a:pt x="0" y="14106"/>
                  </a:lnTo>
                  <a:cubicBezTo>
                    <a:pt x="0" y="10365"/>
                    <a:pt x="1486" y="6777"/>
                    <a:pt x="4132" y="4132"/>
                  </a:cubicBezTo>
                  <a:cubicBezTo>
                    <a:pt x="6777" y="1486"/>
                    <a:pt x="10365" y="0"/>
                    <a:pt x="14106" y="0"/>
                  </a:cubicBezTo>
                  <a:close/>
                </a:path>
              </a:pathLst>
            </a:custGeom>
            <a:blipFill>
              <a:blip r:embed="rId5"/>
              <a:stretch>
                <a:fillRect l="-172" t="0" r="-172" b="0"/>
              </a:stretch>
            </a:blipFill>
            <a:ln w="952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9144000" y="5502995"/>
            <a:ext cx="7191152" cy="3062564"/>
          </a:xfrm>
          <a:custGeom>
            <a:avLst/>
            <a:gdLst/>
            <a:ahLst/>
            <a:cxnLst/>
            <a:rect r="r" b="b" t="t" l="l"/>
            <a:pathLst>
              <a:path h="3062564" w="7191152">
                <a:moveTo>
                  <a:pt x="0" y="0"/>
                </a:moveTo>
                <a:lnTo>
                  <a:pt x="7191152" y="0"/>
                </a:lnTo>
                <a:lnTo>
                  <a:pt x="7191152" y="3062564"/>
                </a:lnTo>
                <a:lnTo>
                  <a:pt x="0" y="30625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467696" y="2800054"/>
            <a:ext cx="7867456" cy="2407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832"/>
              </a:lnSpc>
              <a:buFont typeface="Arial"/>
              <a:buChar char="•"/>
            </a:pP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투 포인터 아이디어</a:t>
            </a:r>
          </a:p>
          <a:p>
            <a:pPr algn="l" marL="1381761" indent="-460587" lvl="2">
              <a:lnSpc>
                <a:spcPts val="4832"/>
              </a:lnSpc>
              <a:buFont typeface="Arial"/>
              <a:buChar char="⚬"/>
            </a:pP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크기별로 정렬된 배열에서 주로 사용하며 정렬된 배열에서 두 수의 합이 특정 값이 되는 두 숫자를 찾는 문제에 주로 사용된다.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467696" y="1207854"/>
            <a:ext cx="7867456" cy="1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75"/>
              </a:lnSpc>
            </a:pPr>
            <a:r>
              <a:rPr lang="en-US" sz="7599" spc="-12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문제 풀기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350" t="-27169" r="0" b="-260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6648" y="579256"/>
            <a:ext cx="16934703" cy="142464"/>
            <a:chOff x="0" y="0"/>
            <a:chExt cx="22579604" cy="189952"/>
          </a:xfrm>
        </p:grpSpPr>
        <p:sp>
          <p:nvSpPr>
            <p:cNvPr name="Freeform 4" id="4"/>
            <p:cNvSpPr/>
            <p:nvPr/>
          </p:nvSpPr>
          <p:spPr>
            <a:xfrm flipH="false" flipV="false" rot="-10800000">
              <a:off x="7516962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10800000">
              <a:off x="15041933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0800000">
              <a:off x="0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76648" y="9590947"/>
            <a:ext cx="16934703" cy="142464"/>
            <a:chOff x="0" y="0"/>
            <a:chExt cx="22579604" cy="189952"/>
          </a:xfrm>
        </p:grpSpPr>
        <p:sp>
          <p:nvSpPr>
            <p:cNvPr name="Freeform 8" id="8"/>
            <p:cNvSpPr/>
            <p:nvPr/>
          </p:nvSpPr>
          <p:spPr>
            <a:xfrm flipH="false" flipV="false" rot="-10800000">
              <a:off x="7516962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10800000">
              <a:off x="15041933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10800000">
              <a:off x="0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76648" y="1162340"/>
            <a:ext cx="7134663" cy="7987986"/>
            <a:chOff x="0" y="0"/>
            <a:chExt cx="1039744" cy="11641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39744" cy="1164100"/>
            </a:xfrm>
            <a:custGeom>
              <a:avLst/>
              <a:gdLst/>
              <a:ahLst/>
              <a:cxnLst/>
              <a:rect r="r" b="b" t="t" l="l"/>
              <a:pathLst>
                <a:path h="1164100" w="1039744">
                  <a:moveTo>
                    <a:pt x="14106" y="0"/>
                  </a:moveTo>
                  <a:lnTo>
                    <a:pt x="1025637" y="0"/>
                  </a:lnTo>
                  <a:cubicBezTo>
                    <a:pt x="1029378" y="0"/>
                    <a:pt x="1032966" y="1486"/>
                    <a:pt x="1035612" y="4132"/>
                  </a:cubicBezTo>
                  <a:cubicBezTo>
                    <a:pt x="1038257" y="6777"/>
                    <a:pt x="1039744" y="10365"/>
                    <a:pt x="1039744" y="14106"/>
                  </a:cubicBezTo>
                  <a:lnTo>
                    <a:pt x="1039744" y="1149993"/>
                  </a:lnTo>
                  <a:cubicBezTo>
                    <a:pt x="1039744" y="1153734"/>
                    <a:pt x="1038257" y="1157322"/>
                    <a:pt x="1035612" y="1159968"/>
                  </a:cubicBezTo>
                  <a:cubicBezTo>
                    <a:pt x="1032966" y="1162613"/>
                    <a:pt x="1029378" y="1164100"/>
                    <a:pt x="1025637" y="1164100"/>
                  </a:cubicBezTo>
                  <a:lnTo>
                    <a:pt x="14106" y="1164100"/>
                  </a:lnTo>
                  <a:cubicBezTo>
                    <a:pt x="10365" y="1164100"/>
                    <a:pt x="6777" y="1162613"/>
                    <a:pt x="4132" y="1159968"/>
                  </a:cubicBezTo>
                  <a:cubicBezTo>
                    <a:pt x="1486" y="1157322"/>
                    <a:pt x="0" y="1153734"/>
                    <a:pt x="0" y="1149993"/>
                  </a:cubicBezTo>
                  <a:lnTo>
                    <a:pt x="0" y="14106"/>
                  </a:lnTo>
                  <a:cubicBezTo>
                    <a:pt x="0" y="10365"/>
                    <a:pt x="1486" y="6777"/>
                    <a:pt x="4132" y="4132"/>
                  </a:cubicBezTo>
                  <a:cubicBezTo>
                    <a:pt x="6777" y="1486"/>
                    <a:pt x="10365" y="0"/>
                    <a:pt x="14106" y="0"/>
                  </a:cubicBezTo>
                  <a:close/>
                </a:path>
              </a:pathLst>
            </a:custGeom>
            <a:blipFill>
              <a:blip r:embed="rId5"/>
              <a:stretch>
                <a:fillRect l="-172" t="0" r="-172" b="0"/>
              </a:stretch>
            </a:blipFill>
            <a:ln w="952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8625292" y="4630421"/>
            <a:ext cx="7709860" cy="4519906"/>
          </a:xfrm>
          <a:custGeom>
            <a:avLst/>
            <a:gdLst/>
            <a:ahLst/>
            <a:cxnLst/>
            <a:rect r="r" b="b" t="t" l="l"/>
            <a:pathLst>
              <a:path h="4519906" w="7709860">
                <a:moveTo>
                  <a:pt x="0" y="0"/>
                </a:moveTo>
                <a:lnTo>
                  <a:pt x="7709860" y="0"/>
                </a:lnTo>
                <a:lnTo>
                  <a:pt x="7709860" y="4519906"/>
                </a:lnTo>
                <a:lnTo>
                  <a:pt x="0" y="45199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467696" y="2800054"/>
            <a:ext cx="7867456" cy="179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832"/>
              </a:lnSpc>
              <a:buFont typeface="Arial"/>
              <a:buChar char="•"/>
            </a:pP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최종 답안</a:t>
            </a:r>
          </a:p>
          <a:p>
            <a:pPr algn="l" marL="1381761" indent="-460587" lvl="2">
              <a:lnSpc>
                <a:spcPts val="4832"/>
              </a:lnSpc>
              <a:buFont typeface="Arial"/>
              <a:buChar char="⚬"/>
            </a:pP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if 의 경우와 else의 경우가 어떤 경우이고, 투 포인터가 어떻게 움직일 지 생각해보자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467696" y="1207854"/>
            <a:ext cx="7867456" cy="1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75"/>
              </a:lnSpc>
            </a:pPr>
            <a:r>
              <a:rPr lang="en-US" sz="7599" spc="-12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문제 풀기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350" t="-27169" r="0" b="-260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6648" y="579256"/>
            <a:ext cx="16934703" cy="142464"/>
            <a:chOff x="0" y="0"/>
            <a:chExt cx="22579604" cy="189952"/>
          </a:xfrm>
        </p:grpSpPr>
        <p:sp>
          <p:nvSpPr>
            <p:cNvPr name="Freeform 4" id="4"/>
            <p:cNvSpPr/>
            <p:nvPr/>
          </p:nvSpPr>
          <p:spPr>
            <a:xfrm flipH="false" flipV="false" rot="-10800000">
              <a:off x="7516962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10800000">
              <a:off x="15041933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0800000">
              <a:off x="0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76648" y="9590947"/>
            <a:ext cx="16934703" cy="142464"/>
            <a:chOff x="0" y="0"/>
            <a:chExt cx="22579604" cy="189952"/>
          </a:xfrm>
        </p:grpSpPr>
        <p:sp>
          <p:nvSpPr>
            <p:cNvPr name="Freeform 8" id="8"/>
            <p:cNvSpPr/>
            <p:nvPr/>
          </p:nvSpPr>
          <p:spPr>
            <a:xfrm flipH="false" flipV="false" rot="-10800000">
              <a:off x="7516962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10800000">
              <a:off x="15041933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10800000">
              <a:off x="0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76648" y="1162340"/>
            <a:ext cx="7134663" cy="7987986"/>
            <a:chOff x="0" y="0"/>
            <a:chExt cx="1039744" cy="11641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39744" cy="1164100"/>
            </a:xfrm>
            <a:custGeom>
              <a:avLst/>
              <a:gdLst/>
              <a:ahLst/>
              <a:cxnLst/>
              <a:rect r="r" b="b" t="t" l="l"/>
              <a:pathLst>
                <a:path h="1164100" w="1039744">
                  <a:moveTo>
                    <a:pt x="14106" y="0"/>
                  </a:moveTo>
                  <a:lnTo>
                    <a:pt x="1025637" y="0"/>
                  </a:lnTo>
                  <a:cubicBezTo>
                    <a:pt x="1029378" y="0"/>
                    <a:pt x="1032966" y="1486"/>
                    <a:pt x="1035612" y="4132"/>
                  </a:cubicBezTo>
                  <a:cubicBezTo>
                    <a:pt x="1038257" y="6777"/>
                    <a:pt x="1039744" y="10365"/>
                    <a:pt x="1039744" y="14106"/>
                  </a:cubicBezTo>
                  <a:lnTo>
                    <a:pt x="1039744" y="1149993"/>
                  </a:lnTo>
                  <a:cubicBezTo>
                    <a:pt x="1039744" y="1153734"/>
                    <a:pt x="1038257" y="1157322"/>
                    <a:pt x="1035612" y="1159968"/>
                  </a:cubicBezTo>
                  <a:cubicBezTo>
                    <a:pt x="1032966" y="1162613"/>
                    <a:pt x="1029378" y="1164100"/>
                    <a:pt x="1025637" y="1164100"/>
                  </a:cubicBezTo>
                  <a:lnTo>
                    <a:pt x="14106" y="1164100"/>
                  </a:lnTo>
                  <a:cubicBezTo>
                    <a:pt x="10365" y="1164100"/>
                    <a:pt x="6777" y="1162613"/>
                    <a:pt x="4132" y="1159968"/>
                  </a:cubicBezTo>
                  <a:cubicBezTo>
                    <a:pt x="1486" y="1157322"/>
                    <a:pt x="0" y="1153734"/>
                    <a:pt x="0" y="1149993"/>
                  </a:cubicBezTo>
                  <a:lnTo>
                    <a:pt x="0" y="14106"/>
                  </a:lnTo>
                  <a:cubicBezTo>
                    <a:pt x="0" y="10365"/>
                    <a:pt x="1486" y="6777"/>
                    <a:pt x="4132" y="4132"/>
                  </a:cubicBezTo>
                  <a:cubicBezTo>
                    <a:pt x="6777" y="1486"/>
                    <a:pt x="10365" y="0"/>
                    <a:pt x="14106" y="0"/>
                  </a:cubicBezTo>
                  <a:close/>
                </a:path>
              </a:pathLst>
            </a:custGeom>
            <a:blipFill>
              <a:blip r:embed="rId5"/>
              <a:stretch>
                <a:fillRect l="-172" t="0" r="-172" b="0"/>
              </a:stretch>
            </a:blipFill>
            <a:ln w="952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9144000" y="3474401"/>
            <a:ext cx="6718938" cy="5675926"/>
          </a:xfrm>
          <a:custGeom>
            <a:avLst/>
            <a:gdLst/>
            <a:ahLst/>
            <a:cxnLst/>
            <a:rect r="r" b="b" t="t" l="l"/>
            <a:pathLst>
              <a:path h="5675926" w="6718938">
                <a:moveTo>
                  <a:pt x="0" y="0"/>
                </a:moveTo>
                <a:lnTo>
                  <a:pt x="6718938" y="0"/>
                </a:lnTo>
                <a:lnTo>
                  <a:pt x="6718938" y="5675926"/>
                </a:lnTo>
                <a:lnTo>
                  <a:pt x="0" y="56759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467696" y="2800054"/>
            <a:ext cx="7867456" cy="578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832"/>
              </a:lnSpc>
              <a:buFont typeface="Arial"/>
              <a:buChar char="•"/>
            </a:pP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다른 분들의 답안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467696" y="1207854"/>
            <a:ext cx="7867456" cy="1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75"/>
              </a:lnSpc>
            </a:pPr>
            <a:r>
              <a:rPr lang="en-US" sz="7599" spc="-12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문제 풀기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350" t="-27169" r="0" b="-260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6648" y="579256"/>
            <a:ext cx="16934703" cy="142464"/>
            <a:chOff x="0" y="0"/>
            <a:chExt cx="22579604" cy="189952"/>
          </a:xfrm>
        </p:grpSpPr>
        <p:sp>
          <p:nvSpPr>
            <p:cNvPr name="Freeform 4" id="4"/>
            <p:cNvSpPr/>
            <p:nvPr/>
          </p:nvSpPr>
          <p:spPr>
            <a:xfrm flipH="false" flipV="false" rot="-10800000">
              <a:off x="7516962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10800000">
              <a:off x="15041933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0800000">
              <a:off x="0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76648" y="9590947"/>
            <a:ext cx="16934703" cy="142464"/>
            <a:chOff x="0" y="0"/>
            <a:chExt cx="22579604" cy="189952"/>
          </a:xfrm>
        </p:grpSpPr>
        <p:sp>
          <p:nvSpPr>
            <p:cNvPr name="Freeform 8" id="8"/>
            <p:cNvSpPr/>
            <p:nvPr/>
          </p:nvSpPr>
          <p:spPr>
            <a:xfrm flipH="false" flipV="false" rot="-10800000">
              <a:off x="7516962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10800000">
              <a:off x="15041933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10800000">
              <a:off x="0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28879" y="1439211"/>
            <a:ext cx="8467352" cy="1311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40"/>
              </a:lnSpc>
              <a:spcBef>
                <a:spcPct val="0"/>
              </a:spcBef>
            </a:pPr>
            <a:r>
              <a:rPr lang="en-US" sz="7600" spc="-410">
                <a:solidFill>
                  <a:srgbClr val="FFFFFF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문제 풀기 - 비교</a:t>
            </a:r>
          </a:p>
        </p:txBody>
      </p:sp>
      <p:sp>
        <p:nvSpPr>
          <p:cNvPr name="Freeform 12" id="12"/>
          <p:cNvSpPr/>
          <p:nvPr/>
        </p:nvSpPr>
        <p:spPr>
          <a:xfrm flipH="false" flipV="true" rot="-480187">
            <a:off x="5115629" y="1192377"/>
            <a:ext cx="3229018" cy="1872831"/>
          </a:xfrm>
          <a:custGeom>
            <a:avLst/>
            <a:gdLst/>
            <a:ahLst/>
            <a:cxnLst/>
            <a:rect r="r" b="b" t="t" l="l"/>
            <a:pathLst>
              <a:path h="1872831" w="3229018">
                <a:moveTo>
                  <a:pt x="0" y="1872830"/>
                </a:moveTo>
                <a:lnTo>
                  <a:pt x="3229018" y="1872830"/>
                </a:lnTo>
                <a:lnTo>
                  <a:pt x="3229018" y="0"/>
                </a:lnTo>
                <a:lnTo>
                  <a:pt x="0" y="0"/>
                </a:lnTo>
                <a:lnTo>
                  <a:pt x="0" y="187283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6317373" y="6099801"/>
            <a:ext cx="5653253" cy="142464"/>
          </a:xfrm>
          <a:custGeom>
            <a:avLst/>
            <a:gdLst/>
            <a:ahLst/>
            <a:cxnLst/>
            <a:rect r="r" b="b" t="t" l="l"/>
            <a:pathLst>
              <a:path h="142464" w="5653253">
                <a:moveTo>
                  <a:pt x="0" y="0"/>
                </a:moveTo>
                <a:lnTo>
                  <a:pt x="5653254" y="0"/>
                </a:lnTo>
                <a:lnTo>
                  <a:pt x="5653254" y="142464"/>
                </a:lnTo>
                <a:lnTo>
                  <a:pt x="0" y="1424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980" t="0" r="-952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497735" y="1383629"/>
            <a:ext cx="1434993" cy="1490325"/>
          </a:xfrm>
          <a:custGeom>
            <a:avLst/>
            <a:gdLst/>
            <a:ahLst/>
            <a:cxnLst/>
            <a:rect r="r" b="b" t="t" l="l"/>
            <a:pathLst>
              <a:path h="1490325" w="1434993">
                <a:moveTo>
                  <a:pt x="0" y="0"/>
                </a:moveTo>
                <a:lnTo>
                  <a:pt x="1434993" y="0"/>
                </a:lnTo>
                <a:lnTo>
                  <a:pt x="1434993" y="1490326"/>
                </a:lnTo>
                <a:lnTo>
                  <a:pt x="0" y="14903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932728" y="3344406"/>
            <a:ext cx="5791454" cy="4892419"/>
          </a:xfrm>
          <a:custGeom>
            <a:avLst/>
            <a:gdLst/>
            <a:ahLst/>
            <a:cxnLst/>
            <a:rect r="r" b="b" t="t" l="l"/>
            <a:pathLst>
              <a:path h="4892419" w="5791454">
                <a:moveTo>
                  <a:pt x="0" y="0"/>
                </a:moveTo>
                <a:lnTo>
                  <a:pt x="5791454" y="0"/>
                </a:lnTo>
                <a:lnTo>
                  <a:pt x="5791454" y="4892419"/>
                </a:lnTo>
                <a:lnTo>
                  <a:pt x="0" y="48924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29783" y="3344406"/>
            <a:ext cx="7129514" cy="4129705"/>
          </a:xfrm>
          <a:custGeom>
            <a:avLst/>
            <a:gdLst/>
            <a:ahLst/>
            <a:cxnLst/>
            <a:rect r="r" b="b" t="t" l="l"/>
            <a:pathLst>
              <a:path h="4129705" w="7129514">
                <a:moveTo>
                  <a:pt x="0" y="0"/>
                </a:moveTo>
                <a:lnTo>
                  <a:pt x="7129514" y="0"/>
                </a:lnTo>
                <a:lnTo>
                  <a:pt x="7129514" y="4129705"/>
                </a:lnTo>
                <a:lnTo>
                  <a:pt x="0" y="41297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648" b="-1866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350" t="-27169" r="0" b="-260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6648" y="579256"/>
            <a:ext cx="16934703" cy="142464"/>
            <a:chOff x="0" y="0"/>
            <a:chExt cx="22579604" cy="189952"/>
          </a:xfrm>
        </p:grpSpPr>
        <p:sp>
          <p:nvSpPr>
            <p:cNvPr name="Freeform 4" id="4"/>
            <p:cNvSpPr/>
            <p:nvPr/>
          </p:nvSpPr>
          <p:spPr>
            <a:xfrm flipH="false" flipV="false" rot="-10800000">
              <a:off x="7516962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10800000">
              <a:off x="15041933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0800000">
              <a:off x="0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76648" y="9590947"/>
            <a:ext cx="16934703" cy="142464"/>
            <a:chOff x="0" y="0"/>
            <a:chExt cx="22579604" cy="189952"/>
          </a:xfrm>
        </p:grpSpPr>
        <p:sp>
          <p:nvSpPr>
            <p:cNvPr name="Freeform 8" id="8"/>
            <p:cNvSpPr/>
            <p:nvPr/>
          </p:nvSpPr>
          <p:spPr>
            <a:xfrm flipH="false" flipV="false" rot="-10800000">
              <a:off x="7516962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10800000">
              <a:off x="15041933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10800000">
              <a:off x="0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28879" y="1439211"/>
            <a:ext cx="8467352" cy="1311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40"/>
              </a:lnSpc>
              <a:spcBef>
                <a:spcPct val="0"/>
              </a:spcBef>
            </a:pPr>
            <a:r>
              <a:rPr lang="en-US" sz="7600" spc="-410">
                <a:solidFill>
                  <a:srgbClr val="FFFFFF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문제 풀기 - 아이디어</a:t>
            </a:r>
          </a:p>
        </p:txBody>
      </p:sp>
      <p:sp>
        <p:nvSpPr>
          <p:cNvPr name="Freeform 12" id="12"/>
          <p:cNvSpPr/>
          <p:nvPr/>
        </p:nvSpPr>
        <p:spPr>
          <a:xfrm flipH="false" flipV="true" rot="-480187">
            <a:off x="5115629" y="1192377"/>
            <a:ext cx="3229018" cy="1872831"/>
          </a:xfrm>
          <a:custGeom>
            <a:avLst/>
            <a:gdLst/>
            <a:ahLst/>
            <a:cxnLst/>
            <a:rect r="r" b="b" t="t" l="l"/>
            <a:pathLst>
              <a:path h="1872831" w="3229018">
                <a:moveTo>
                  <a:pt x="0" y="1872830"/>
                </a:moveTo>
                <a:lnTo>
                  <a:pt x="3229018" y="1872830"/>
                </a:lnTo>
                <a:lnTo>
                  <a:pt x="3229018" y="0"/>
                </a:lnTo>
                <a:lnTo>
                  <a:pt x="0" y="0"/>
                </a:lnTo>
                <a:lnTo>
                  <a:pt x="0" y="187283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497735" y="1383629"/>
            <a:ext cx="1434993" cy="1490325"/>
          </a:xfrm>
          <a:custGeom>
            <a:avLst/>
            <a:gdLst/>
            <a:ahLst/>
            <a:cxnLst/>
            <a:rect r="r" b="b" t="t" l="l"/>
            <a:pathLst>
              <a:path h="1490325" w="1434993">
                <a:moveTo>
                  <a:pt x="0" y="0"/>
                </a:moveTo>
                <a:lnTo>
                  <a:pt x="1434993" y="0"/>
                </a:lnTo>
                <a:lnTo>
                  <a:pt x="1434993" y="1490326"/>
                </a:lnTo>
                <a:lnTo>
                  <a:pt x="0" y="14903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957824" y="4023821"/>
            <a:ext cx="10372352" cy="3181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295440" indent="-647720" lvl="1">
              <a:lnSpc>
                <a:spcPts val="8400"/>
              </a:lnSpc>
              <a:buAutoNum type="arabicPeriod" startAt="1"/>
            </a:pPr>
            <a:r>
              <a:rPr lang="en-US" sz="6000" spc="-324">
                <a:solidFill>
                  <a:srgbClr val="FFFFFF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투 포인터 알고리즘</a:t>
            </a:r>
          </a:p>
          <a:p>
            <a:pPr algn="ctr" marL="1295440" indent="-647720" lvl="1">
              <a:lnSpc>
                <a:spcPts val="8400"/>
              </a:lnSpc>
              <a:buAutoNum type="arabicPeriod" startAt="1"/>
            </a:pPr>
            <a:r>
              <a:rPr lang="en-US" sz="6000" spc="-324">
                <a:solidFill>
                  <a:srgbClr val="FFFFFF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전체 사람 수 - 둘이서 함께 탄 횟수</a:t>
            </a:r>
          </a:p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spc="-324">
                <a:solidFill>
                  <a:srgbClr val="FFFFFF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= 필요한 보트 수 (최적해)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350" t="-27169" r="0" b="-260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6648" y="579256"/>
            <a:ext cx="16934703" cy="142464"/>
            <a:chOff x="0" y="0"/>
            <a:chExt cx="22579604" cy="189952"/>
          </a:xfrm>
        </p:grpSpPr>
        <p:sp>
          <p:nvSpPr>
            <p:cNvPr name="Freeform 4" id="4"/>
            <p:cNvSpPr/>
            <p:nvPr/>
          </p:nvSpPr>
          <p:spPr>
            <a:xfrm flipH="false" flipV="false" rot="-10800000">
              <a:off x="7516962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10800000">
              <a:off x="15041933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0800000">
              <a:off x="0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76648" y="9590947"/>
            <a:ext cx="16934703" cy="142464"/>
            <a:chOff x="0" y="0"/>
            <a:chExt cx="22579604" cy="189952"/>
          </a:xfrm>
        </p:grpSpPr>
        <p:sp>
          <p:nvSpPr>
            <p:cNvPr name="Freeform 8" id="8"/>
            <p:cNvSpPr/>
            <p:nvPr/>
          </p:nvSpPr>
          <p:spPr>
            <a:xfrm flipH="false" flipV="false" rot="-10800000">
              <a:off x="7516962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10800000">
              <a:off x="15041933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10800000">
              <a:off x="0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5226711" y="2967539"/>
            <a:ext cx="712750" cy="649250"/>
          </a:xfrm>
          <a:custGeom>
            <a:avLst/>
            <a:gdLst/>
            <a:ahLst/>
            <a:cxnLst/>
            <a:rect r="r" b="b" t="t" l="l"/>
            <a:pathLst>
              <a:path h="649250" w="712750">
                <a:moveTo>
                  <a:pt x="0" y="0"/>
                </a:moveTo>
                <a:lnTo>
                  <a:pt x="712750" y="0"/>
                </a:lnTo>
                <a:lnTo>
                  <a:pt x="712750" y="649250"/>
                </a:lnTo>
                <a:lnTo>
                  <a:pt x="0" y="6492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2116709">
            <a:off x="11927902" y="2764379"/>
            <a:ext cx="1105683" cy="735782"/>
          </a:xfrm>
          <a:custGeom>
            <a:avLst/>
            <a:gdLst/>
            <a:ahLst/>
            <a:cxnLst/>
            <a:rect r="r" b="b" t="t" l="l"/>
            <a:pathLst>
              <a:path h="735782" w="1105683">
                <a:moveTo>
                  <a:pt x="0" y="0"/>
                </a:moveTo>
                <a:lnTo>
                  <a:pt x="1105683" y="0"/>
                </a:lnTo>
                <a:lnTo>
                  <a:pt x="1105683" y="735782"/>
                </a:lnTo>
                <a:lnTo>
                  <a:pt x="0" y="7357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939461" y="4461724"/>
            <a:ext cx="4089301" cy="855036"/>
          </a:xfrm>
          <a:custGeom>
            <a:avLst/>
            <a:gdLst/>
            <a:ahLst/>
            <a:cxnLst/>
            <a:rect r="r" b="b" t="t" l="l"/>
            <a:pathLst>
              <a:path h="855036" w="4089301">
                <a:moveTo>
                  <a:pt x="0" y="0"/>
                </a:moveTo>
                <a:lnTo>
                  <a:pt x="4089301" y="0"/>
                </a:lnTo>
                <a:lnTo>
                  <a:pt x="4089301" y="855035"/>
                </a:lnTo>
                <a:lnTo>
                  <a:pt x="0" y="85503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910324" y="3137270"/>
            <a:ext cx="8467352" cy="1311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40"/>
              </a:lnSpc>
              <a:spcBef>
                <a:spcPct val="0"/>
              </a:spcBef>
            </a:pPr>
            <a:r>
              <a:rPr lang="en-US" sz="7600" spc="-410">
                <a:solidFill>
                  <a:srgbClr val="FFFFFF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350" t="-27169" r="0" b="-260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6648" y="579256"/>
            <a:ext cx="16934703" cy="142464"/>
            <a:chOff x="0" y="0"/>
            <a:chExt cx="22579604" cy="189952"/>
          </a:xfrm>
        </p:grpSpPr>
        <p:sp>
          <p:nvSpPr>
            <p:cNvPr name="Freeform 4" id="4"/>
            <p:cNvSpPr/>
            <p:nvPr/>
          </p:nvSpPr>
          <p:spPr>
            <a:xfrm flipH="false" flipV="false" rot="-10800000">
              <a:off x="7516962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10800000">
              <a:off x="15041933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0800000">
              <a:off x="0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76648" y="9590947"/>
            <a:ext cx="16934703" cy="142464"/>
            <a:chOff x="0" y="0"/>
            <a:chExt cx="22579604" cy="189952"/>
          </a:xfrm>
        </p:grpSpPr>
        <p:sp>
          <p:nvSpPr>
            <p:cNvPr name="Freeform 8" id="8"/>
            <p:cNvSpPr/>
            <p:nvPr/>
          </p:nvSpPr>
          <p:spPr>
            <a:xfrm flipH="false" flipV="false" rot="-10800000">
              <a:off x="7516962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10800000">
              <a:off x="15041933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10800000">
              <a:off x="0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-3230571">
            <a:off x="3259430" y="3636439"/>
            <a:ext cx="734294" cy="1486359"/>
          </a:xfrm>
          <a:custGeom>
            <a:avLst/>
            <a:gdLst/>
            <a:ahLst/>
            <a:cxnLst/>
            <a:rect r="r" b="b" t="t" l="l"/>
            <a:pathLst>
              <a:path h="1486359" w="734294">
                <a:moveTo>
                  <a:pt x="0" y="0"/>
                </a:moveTo>
                <a:lnTo>
                  <a:pt x="734293" y="0"/>
                </a:lnTo>
                <a:lnTo>
                  <a:pt x="734293" y="1486359"/>
                </a:lnTo>
                <a:lnTo>
                  <a:pt x="0" y="14863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28879" y="1439211"/>
            <a:ext cx="8467352" cy="1311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39"/>
              </a:lnSpc>
              <a:spcBef>
                <a:spcPct val="0"/>
              </a:spcBef>
            </a:pPr>
            <a:r>
              <a:rPr lang="en-US" sz="7599" spc="-410">
                <a:solidFill>
                  <a:srgbClr val="FFE99C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오늘의 수업 내용은?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979548" y="4055324"/>
            <a:ext cx="7952297" cy="1016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2"/>
              </a:lnSpc>
              <a:spcBef>
                <a:spcPct val="0"/>
              </a:spcBef>
            </a:pPr>
            <a:r>
              <a:rPr lang="en-US" sz="5894" spc="-170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항상 좋은 것만 선택하는 그리디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979548" y="5019675"/>
            <a:ext cx="7952297" cy="1016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2"/>
              </a:lnSpc>
              <a:spcBef>
                <a:spcPct val="0"/>
              </a:spcBef>
            </a:pPr>
            <a:r>
              <a:rPr lang="en-US" sz="5894" spc="-170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키워드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979548" y="6031266"/>
            <a:ext cx="7952297" cy="1016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2"/>
              </a:lnSpc>
              <a:spcBef>
                <a:spcPct val="0"/>
              </a:spcBef>
            </a:pPr>
            <a:r>
              <a:rPr lang="en-US" sz="5894" spc="-170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예제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-1010064">
            <a:off x="4839191" y="884813"/>
            <a:ext cx="1246727" cy="813773"/>
          </a:xfrm>
          <a:custGeom>
            <a:avLst/>
            <a:gdLst/>
            <a:ahLst/>
            <a:cxnLst/>
            <a:rect r="r" b="b" t="t" l="l"/>
            <a:pathLst>
              <a:path h="813773" w="1246727">
                <a:moveTo>
                  <a:pt x="0" y="0"/>
                </a:moveTo>
                <a:lnTo>
                  <a:pt x="1246728" y="0"/>
                </a:lnTo>
                <a:lnTo>
                  <a:pt x="1246728" y="813773"/>
                </a:lnTo>
                <a:lnTo>
                  <a:pt x="0" y="8137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360738" y="2575333"/>
            <a:ext cx="4203635" cy="175788"/>
          </a:xfrm>
          <a:custGeom>
            <a:avLst/>
            <a:gdLst/>
            <a:ahLst/>
            <a:cxnLst/>
            <a:rect r="r" b="b" t="t" l="l"/>
            <a:pathLst>
              <a:path h="175788" w="4203635">
                <a:moveTo>
                  <a:pt x="0" y="0"/>
                </a:moveTo>
                <a:lnTo>
                  <a:pt x="4203635" y="0"/>
                </a:lnTo>
                <a:lnTo>
                  <a:pt x="4203635" y="175789"/>
                </a:lnTo>
                <a:lnTo>
                  <a:pt x="0" y="1757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979548" y="6924353"/>
            <a:ext cx="7952297" cy="1016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2"/>
              </a:lnSpc>
              <a:spcBef>
                <a:spcPct val="0"/>
              </a:spcBef>
            </a:pPr>
            <a:r>
              <a:rPr lang="en-US" sz="5894" spc="-170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그리디 알고리즘의 정당성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979548" y="7931740"/>
            <a:ext cx="7952297" cy="1016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2"/>
              </a:lnSpc>
              <a:spcBef>
                <a:spcPct val="0"/>
              </a:spcBef>
            </a:pPr>
            <a:r>
              <a:rPr lang="en-US" sz="5894" spc="-170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문제 풀기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350" t="-27169" r="0" b="-260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6648" y="579256"/>
            <a:ext cx="16934703" cy="142464"/>
            <a:chOff x="0" y="0"/>
            <a:chExt cx="22579604" cy="189952"/>
          </a:xfrm>
        </p:grpSpPr>
        <p:sp>
          <p:nvSpPr>
            <p:cNvPr name="Freeform 4" id="4"/>
            <p:cNvSpPr/>
            <p:nvPr/>
          </p:nvSpPr>
          <p:spPr>
            <a:xfrm flipH="false" flipV="false" rot="-10800000">
              <a:off x="7516962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10800000">
              <a:off x="15041933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0800000">
              <a:off x="0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76648" y="9590947"/>
            <a:ext cx="16934703" cy="142464"/>
            <a:chOff x="0" y="0"/>
            <a:chExt cx="22579604" cy="189952"/>
          </a:xfrm>
        </p:grpSpPr>
        <p:sp>
          <p:nvSpPr>
            <p:cNvPr name="Freeform 8" id="8"/>
            <p:cNvSpPr/>
            <p:nvPr/>
          </p:nvSpPr>
          <p:spPr>
            <a:xfrm flipH="false" flipV="false" rot="-10800000">
              <a:off x="7516962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10800000">
              <a:off x="15041933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10800000">
              <a:off x="0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5400000">
            <a:off x="6317373" y="6000799"/>
            <a:ext cx="5653253" cy="142464"/>
          </a:xfrm>
          <a:custGeom>
            <a:avLst/>
            <a:gdLst/>
            <a:ahLst/>
            <a:cxnLst/>
            <a:rect r="r" b="b" t="t" l="l"/>
            <a:pathLst>
              <a:path h="142464" w="5653253">
                <a:moveTo>
                  <a:pt x="0" y="0"/>
                </a:moveTo>
                <a:lnTo>
                  <a:pt x="5653254" y="0"/>
                </a:lnTo>
                <a:lnTo>
                  <a:pt x="5653254" y="142463"/>
                </a:lnTo>
                <a:lnTo>
                  <a:pt x="0" y="1424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980" t="0" r="-952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76648" y="1420460"/>
            <a:ext cx="1141584" cy="813921"/>
          </a:xfrm>
          <a:custGeom>
            <a:avLst/>
            <a:gdLst/>
            <a:ahLst/>
            <a:cxnLst/>
            <a:rect r="r" b="b" t="t" l="l"/>
            <a:pathLst>
              <a:path h="813921" w="1141584">
                <a:moveTo>
                  <a:pt x="0" y="0"/>
                </a:moveTo>
                <a:lnTo>
                  <a:pt x="1141584" y="0"/>
                </a:lnTo>
                <a:lnTo>
                  <a:pt x="1141584" y="813920"/>
                </a:lnTo>
                <a:lnTo>
                  <a:pt x="0" y="8139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47440" y="3263328"/>
            <a:ext cx="1039750" cy="1232462"/>
          </a:xfrm>
          <a:custGeom>
            <a:avLst/>
            <a:gdLst/>
            <a:ahLst/>
            <a:cxnLst/>
            <a:rect r="r" b="b" t="t" l="l"/>
            <a:pathLst>
              <a:path h="1232462" w="1039750">
                <a:moveTo>
                  <a:pt x="0" y="0"/>
                </a:moveTo>
                <a:lnTo>
                  <a:pt x="1039750" y="0"/>
                </a:lnTo>
                <a:lnTo>
                  <a:pt x="1039750" y="1232462"/>
                </a:lnTo>
                <a:lnTo>
                  <a:pt x="0" y="12324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408643" y="3263328"/>
            <a:ext cx="1039750" cy="1232462"/>
          </a:xfrm>
          <a:custGeom>
            <a:avLst/>
            <a:gdLst/>
            <a:ahLst/>
            <a:cxnLst/>
            <a:rect r="r" b="b" t="t" l="l"/>
            <a:pathLst>
              <a:path h="1232462" w="1039750">
                <a:moveTo>
                  <a:pt x="0" y="0"/>
                </a:moveTo>
                <a:lnTo>
                  <a:pt x="1039750" y="0"/>
                </a:lnTo>
                <a:lnTo>
                  <a:pt x="1039750" y="1232462"/>
                </a:lnTo>
                <a:lnTo>
                  <a:pt x="0" y="12324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176316" y="1104822"/>
            <a:ext cx="11161043" cy="1311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40"/>
              </a:lnSpc>
              <a:spcBef>
                <a:spcPct val="0"/>
              </a:spcBef>
            </a:pPr>
            <a:r>
              <a:rPr lang="en-US" sz="7600" spc="-410">
                <a:solidFill>
                  <a:srgbClr val="FFFFFF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당장 좋은 것만 선택하는 그리디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724443" y="3417533"/>
            <a:ext cx="5417781" cy="885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44"/>
              </a:lnSpc>
            </a:pPr>
            <a:r>
              <a:rPr lang="en-US" sz="5600">
                <a:solidFill>
                  <a:srgbClr val="FFA5C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탐욕법 이라고도 함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885646" y="3417533"/>
            <a:ext cx="5417781" cy="885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44"/>
              </a:lnSpc>
            </a:pPr>
            <a:r>
              <a:rPr lang="en-US" sz="5600">
                <a:solidFill>
                  <a:srgbClr val="A3D0DA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코테 특징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50898" y="4848215"/>
            <a:ext cx="6691326" cy="2407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832"/>
              </a:lnSpc>
              <a:buFont typeface="Arial"/>
              <a:buChar char="•"/>
            </a:pP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현재 상황에서 지금 당장 좋은 것만 고르는 방법</a:t>
            </a:r>
          </a:p>
          <a:p>
            <a:pPr algn="l" marL="690881" indent="-345440" lvl="1">
              <a:lnSpc>
                <a:spcPts val="4832"/>
              </a:lnSpc>
              <a:buFont typeface="Arial"/>
              <a:buChar char="•"/>
            </a:pP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현재의 선택이 나중에 미칠 영향에 대해서는 고려하지 않는다.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408643" y="4848215"/>
            <a:ext cx="6850657" cy="3626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832"/>
              </a:lnSpc>
              <a:buFont typeface="Arial"/>
              <a:buChar char="•"/>
            </a:pP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정렬, 최단경로 등의 알고리즘과 달리 사전에 알고리즘에 대한 암기가 필요없다.</a:t>
            </a:r>
          </a:p>
          <a:p>
            <a:pPr algn="l" marL="690881" indent="-345440" lvl="1">
              <a:lnSpc>
                <a:spcPts val="4832"/>
              </a:lnSpc>
              <a:buFont typeface="Arial"/>
              <a:buChar char="•"/>
            </a:pP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예외) 다익스트라 알고리즘</a:t>
            </a:r>
          </a:p>
          <a:p>
            <a:pPr algn="l" marL="690881" indent="-345440" lvl="1">
              <a:lnSpc>
                <a:spcPts val="4832"/>
              </a:lnSpc>
              <a:buFont typeface="Arial"/>
              <a:buChar char="•"/>
            </a:pP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사전지식 필요 x, 창의력 필요 o</a:t>
            </a:r>
          </a:p>
          <a:p>
            <a:pPr algn="l" marL="690881" indent="-345440" lvl="1">
              <a:lnSpc>
                <a:spcPts val="4832"/>
              </a:lnSpc>
              <a:buFont typeface="Arial"/>
              <a:buChar char="•"/>
            </a:pP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최소한의 아이디어를 떠올릴 수 있는 능력을 키워야함 -&gt; 많은 유형 접해보기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350" t="-27169" r="0" b="-260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6648" y="579256"/>
            <a:ext cx="16934703" cy="142464"/>
            <a:chOff x="0" y="0"/>
            <a:chExt cx="22579604" cy="189952"/>
          </a:xfrm>
        </p:grpSpPr>
        <p:sp>
          <p:nvSpPr>
            <p:cNvPr name="Freeform 4" id="4"/>
            <p:cNvSpPr/>
            <p:nvPr/>
          </p:nvSpPr>
          <p:spPr>
            <a:xfrm flipH="false" flipV="false" rot="-10800000">
              <a:off x="7516962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10800000">
              <a:off x="15041933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0800000">
              <a:off x="0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76648" y="9590947"/>
            <a:ext cx="16934703" cy="142464"/>
            <a:chOff x="0" y="0"/>
            <a:chExt cx="22579604" cy="189952"/>
          </a:xfrm>
        </p:grpSpPr>
        <p:sp>
          <p:nvSpPr>
            <p:cNvPr name="Freeform 8" id="8"/>
            <p:cNvSpPr/>
            <p:nvPr/>
          </p:nvSpPr>
          <p:spPr>
            <a:xfrm flipH="false" flipV="false" rot="-10800000">
              <a:off x="7516962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10800000">
              <a:off x="15041933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10800000">
              <a:off x="0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676648" y="1420460"/>
            <a:ext cx="1141584" cy="813921"/>
          </a:xfrm>
          <a:custGeom>
            <a:avLst/>
            <a:gdLst/>
            <a:ahLst/>
            <a:cxnLst/>
            <a:rect r="r" b="b" t="t" l="l"/>
            <a:pathLst>
              <a:path h="813921" w="1141584">
                <a:moveTo>
                  <a:pt x="0" y="0"/>
                </a:moveTo>
                <a:lnTo>
                  <a:pt x="1141584" y="0"/>
                </a:lnTo>
                <a:lnTo>
                  <a:pt x="1141584" y="813920"/>
                </a:lnTo>
                <a:lnTo>
                  <a:pt x="0" y="8139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408685" y="2473492"/>
            <a:ext cx="5275268" cy="2589677"/>
          </a:xfrm>
          <a:custGeom>
            <a:avLst/>
            <a:gdLst/>
            <a:ahLst/>
            <a:cxnLst/>
            <a:rect r="r" b="b" t="t" l="l"/>
            <a:pathLst>
              <a:path h="2589677" w="5275268">
                <a:moveTo>
                  <a:pt x="0" y="0"/>
                </a:moveTo>
                <a:lnTo>
                  <a:pt x="5275268" y="0"/>
                </a:lnTo>
                <a:lnTo>
                  <a:pt x="5275268" y="2589678"/>
                </a:lnTo>
                <a:lnTo>
                  <a:pt x="0" y="25896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9510768" y="2473492"/>
            <a:ext cx="5275268" cy="2589677"/>
          </a:xfrm>
          <a:custGeom>
            <a:avLst/>
            <a:gdLst/>
            <a:ahLst/>
            <a:cxnLst/>
            <a:rect r="r" b="b" t="t" l="l"/>
            <a:pathLst>
              <a:path h="2589677" w="5275268">
                <a:moveTo>
                  <a:pt x="0" y="0"/>
                </a:moveTo>
                <a:lnTo>
                  <a:pt x="5275269" y="0"/>
                </a:lnTo>
                <a:lnTo>
                  <a:pt x="5275269" y="2589678"/>
                </a:lnTo>
                <a:lnTo>
                  <a:pt x="0" y="25896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4" id="14"/>
          <p:cNvSpPr txBox="true"/>
          <p:nvPr/>
        </p:nvSpPr>
        <p:spPr>
          <a:xfrm rot="0">
            <a:off x="2176316" y="1104822"/>
            <a:ext cx="11161043" cy="1311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40"/>
              </a:lnSpc>
              <a:spcBef>
                <a:spcPct val="0"/>
              </a:spcBef>
            </a:pPr>
            <a:r>
              <a:rPr lang="en-US" sz="7600" spc="-410">
                <a:solidFill>
                  <a:srgbClr val="FFFFFF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키워드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80425" y="3132576"/>
            <a:ext cx="4135956" cy="1547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6"/>
              </a:lnSpc>
            </a:pPr>
            <a:r>
              <a:rPr lang="en-US" sz="5600">
                <a:solidFill>
                  <a:srgbClr val="FFA5C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가장 작은 순서대로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78341" y="3132576"/>
            <a:ext cx="4135956" cy="1547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6"/>
              </a:lnSpc>
            </a:pPr>
            <a:r>
              <a:rPr lang="en-US" sz="5600">
                <a:solidFill>
                  <a:srgbClr val="FFE99C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가장 큰 순서대로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5510845"/>
            <a:ext cx="16072803" cy="179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832"/>
              </a:lnSpc>
              <a:buFont typeface="Arial"/>
              <a:buChar char="•"/>
            </a:pP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위 두 단어들 처럼 기준에 따라 가장 좋은 것을 선택하는 알고리즘이므로 힌트를 잡을 단어가 존재.</a:t>
            </a:r>
          </a:p>
          <a:p>
            <a:pPr algn="l" marL="690881" indent="-345440" lvl="1">
              <a:lnSpc>
                <a:spcPts val="4832"/>
              </a:lnSpc>
              <a:buFont typeface="Arial"/>
              <a:buChar char="•"/>
            </a:pP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따라서 대체로 정렬 알고리즘과 연관</a:t>
            </a:r>
          </a:p>
          <a:p>
            <a:pPr algn="l" marL="690881" indent="-345440" lvl="1">
              <a:lnSpc>
                <a:spcPts val="4832"/>
              </a:lnSpc>
              <a:buFont typeface="Arial"/>
              <a:buChar char="•"/>
            </a:pP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정렬 알고리즘 공부와 병향하면 좋을 것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350" t="-27169" r="0" b="-260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6648" y="579256"/>
            <a:ext cx="16934703" cy="142464"/>
            <a:chOff x="0" y="0"/>
            <a:chExt cx="22579604" cy="189952"/>
          </a:xfrm>
        </p:grpSpPr>
        <p:sp>
          <p:nvSpPr>
            <p:cNvPr name="Freeform 4" id="4"/>
            <p:cNvSpPr/>
            <p:nvPr/>
          </p:nvSpPr>
          <p:spPr>
            <a:xfrm flipH="false" flipV="false" rot="-10800000">
              <a:off x="7516962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10800000">
              <a:off x="15041933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0800000">
              <a:off x="0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76648" y="9590947"/>
            <a:ext cx="16934703" cy="142464"/>
            <a:chOff x="0" y="0"/>
            <a:chExt cx="22579604" cy="189952"/>
          </a:xfrm>
        </p:grpSpPr>
        <p:sp>
          <p:nvSpPr>
            <p:cNvPr name="Freeform 8" id="8"/>
            <p:cNvSpPr/>
            <p:nvPr/>
          </p:nvSpPr>
          <p:spPr>
            <a:xfrm flipH="false" flipV="false" rot="-10800000">
              <a:off x="7516962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10800000">
              <a:off x="15041933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10800000">
              <a:off x="0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676648" y="1420460"/>
            <a:ext cx="1141584" cy="813921"/>
          </a:xfrm>
          <a:custGeom>
            <a:avLst/>
            <a:gdLst/>
            <a:ahLst/>
            <a:cxnLst/>
            <a:rect r="r" b="b" t="t" l="l"/>
            <a:pathLst>
              <a:path h="813921" w="1141584">
                <a:moveTo>
                  <a:pt x="0" y="0"/>
                </a:moveTo>
                <a:lnTo>
                  <a:pt x="1141584" y="0"/>
                </a:lnTo>
                <a:lnTo>
                  <a:pt x="1141584" y="813920"/>
                </a:lnTo>
                <a:lnTo>
                  <a:pt x="0" y="8139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722982" y="3215144"/>
            <a:ext cx="7392800" cy="5577388"/>
            <a:chOff x="0" y="0"/>
            <a:chExt cx="1077362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77362" cy="812800"/>
            </a:xfrm>
            <a:custGeom>
              <a:avLst/>
              <a:gdLst/>
              <a:ahLst/>
              <a:cxnLst/>
              <a:rect r="r" b="b" t="t" l="l"/>
              <a:pathLst>
                <a:path h="812800" w="1077362">
                  <a:moveTo>
                    <a:pt x="13614" y="0"/>
                  </a:moveTo>
                  <a:lnTo>
                    <a:pt x="1063748" y="0"/>
                  </a:lnTo>
                  <a:cubicBezTo>
                    <a:pt x="1067359" y="0"/>
                    <a:pt x="1070822" y="1434"/>
                    <a:pt x="1073375" y="3987"/>
                  </a:cubicBezTo>
                  <a:cubicBezTo>
                    <a:pt x="1075928" y="6541"/>
                    <a:pt x="1077362" y="10003"/>
                    <a:pt x="1077362" y="13614"/>
                  </a:cubicBezTo>
                  <a:lnTo>
                    <a:pt x="1077362" y="799186"/>
                  </a:lnTo>
                  <a:cubicBezTo>
                    <a:pt x="1077362" y="806705"/>
                    <a:pt x="1071267" y="812800"/>
                    <a:pt x="1063748" y="812800"/>
                  </a:cubicBezTo>
                  <a:lnTo>
                    <a:pt x="13614" y="812800"/>
                  </a:lnTo>
                  <a:cubicBezTo>
                    <a:pt x="10003" y="812800"/>
                    <a:pt x="6541" y="811366"/>
                    <a:pt x="3987" y="808813"/>
                  </a:cubicBezTo>
                  <a:cubicBezTo>
                    <a:pt x="1434" y="806259"/>
                    <a:pt x="0" y="802797"/>
                    <a:pt x="0" y="799186"/>
                  </a:cubicBezTo>
                  <a:lnTo>
                    <a:pt x="0" y="13614"/>
                  </a:lnTo>
                  <a:cubicBezTo>
                    <a:pt x="0" y="10003"/>
                    <a:pt x="1434" y="6541"/>
                    <a:pt x="3987" y="3987"/>
                  </a:cubicBezTo>
                  <a:cubicBezTo>
                    <a:pt x="6541" y="1434"/>
                    <a:pt x="10003" y="0"/>
                    <a:pt x="13614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8656" r="0" b="-8656"/>
              </a:stretch>
            </a:blipFill>
            <a:ln w="952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2176316" y="1104822"/>
            <a:ext cx="11161043" cy="1311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40"/>
              </a:lnSpc>
              <a:spcBef>
                <a:spcPct val="0"/>
              </a:spcBef>
            </a:pPr>
            <a:r>
              <a:rPr lang="en-US" sz="7600" spc="-410">
                <a:solidFill>
                  <a:srgbClr val="FFFFFF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예제 - 거스름돈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91696" y="3119894"/>
            <a:ext cx="6691326" cy="423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2"/>
              </a:lnSpc>
            </a:pP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사용할 거스름돈: 500원 / 100원 / 50원 / 10원</a:t>
            </a:r>
          </a:p>
          <a:p>
            <a:pPr algn="l">
              <a:lnSpc>
                <a:spcPts val="4832"/>
              </a:lnSpc>
            </a:pP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 무한히 존재할 때, 거슬러줘야 할 돈이 N원임</a:t>
            </a:r>
          </a:p>
          <a:p>
            <a:pPr algn="l">
              <a:lnSpc>
                <a:spcPts val="4832"/>
              </a:lnSpc>
            </a:pP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동전의 </a:t>
            </a:r>
            <a:r>
              <a:rPr lang="en-US" sz="3200" spc="-51">
                <a:solidFill>
                  <a:srgbClr val="FF3131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최소 개수</a:t>
            </a: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를 구하라</a:t>
            </a:r>
          </a:p>
          <a:p>
            <a:pPr algn="l">
              <a:lnSpc>
                <a:spcPts val="4832"/>
              </a:lnSpc>
            </a:pP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(N은 항상 10의 배수)</a:t>
            </a:r>
          </a:p>
          <a:p>
            <a:pPr algn="l">
              <a:lnSpc>
                <a:spcPts val="4832"/>
              </a:lnSpc>
            </a:pPr>
          </a:p>
          <a:p>
            <a:pPr algn="l" marL="690881" indent="-345440" lvl="1">
              <a:lnSpc>
                <a:spcPts val="4832"/>
              </a:lnSpc>
              <a:buFont typeface="Arial"/>
              <a:buChar char="•"/>
            </a:pP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최소 개수로 줘야하기 때문에 </a:t>
            </a:r>
            <a:r>
              <a:rPr lang="en-US" sz="3200" spc="-51">
                <a:solidFill>
                  <a:srgbClr val="FF3131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가장 큰 화폐단위</a:t>
            </a: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부터 돈을 거슬러 줘야 함.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350" t="-27169" r="0" b="-260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6648" y="579256"/>
            <a:ext cx="16934703" cy="142464"/>
            <a:chOff x="0" y="0"/>
            <a:chExt cx="22579604" cy="189952"/>
          </a:xfrm>
        </p:grpSpPr>
        <p:sp>
          <p:nvSpPr>
            <p:cNvPr name="Freeform 4" id="4"/>
            <p:cNvSpPr/>
            <p:nvPr/>
          </p:nvSpPr>
          <p:spPr>
            <a:xfrm flipH="false" flipV="false" rot="-10800000">
              <a:off x="7516962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10800000">
              <a:off x="15041933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0800000">
              <a:off x="0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76648" y="9590947"/>
            <a:ext cx="16934703" cy="142464"/>
            <a:chOff x="0" y="0"/>
            <a:chExt cx="22579604" cy="189952"/>
          </a:xfrm>
        </p:grpSpPr>
        <p:sp>
          <p:nvSpPr>
            <p:cNvPr name="Freeform 8" id="8"/>
            <p:cNvSpPr/>
            <p:nvPr/>
          </p:nvSpPr>
          <p:spPr>
            <a:xfrm flipH="false" flipV="false" rot="-10800000">
              <a:off x="7516962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10800000">
              <a:off x="15041933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10800000">
              <a:off x="0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28700" y="1162340"/>
            <a:ext cx="6716351" cy="7987986"/>
            <a:chOff x="0" y="0"/>
            <a:chExt cx="978782" cy="11641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78782" cy="1164100"/>
            </a:xfrm>
            <a:custGeom>
              <a:avLst/>
              <a:gdLst/>
              <a:ahLst/>
              <a:cxnLst/>
              <a:rect r="r" b="b" t="t" l="l"/>
              <a:pathLst>
                <a:path h="1164100" w="978782">
                  <a:moveTo>
                    <a:pt x="14985" y="0"/>
                  </a:moveTo>
                  <a:lnTo>
                    <a:pt x="963797" y="0"/>
                  </a:lnTo>
                  <a:cubicBezTo>
                    <a:pt x="967772" y="0"/>
                    <a:pt x="971583" y="1579"/>
                    <a:pt x="974393" y="4389"/>
                  </a:cubicBezTo>
                  <a:cubicBezTo>
                    <a:pt x="977204" y="7199"/>
                    <a:pt x="978782" y="11011"/>
                    <a:pt x="978782" y="14985"/>
                  </a:cubicBezTo>
                  <a:lnTo>
                    <a:pt x="978782" y="1149115"/>
                  </a:lnTo>
                  <a:cubicBezTo>
                    <a:pt x="978782" y="1157390"/>
                    <a:pt x="972073" y="1164100"/>
                    <a:pt x="963797" y="1164100"/>
                  </a:cubicBezTo>
                  <a:lnTo>
                    <a:pt x="14985" y="1164100"/>
                  </a:lnTo>
                  <a:cubicBezTo>
                    <a:pt x="11011" y="1164100"/>
                    <a:pt x="7199" y="1162521"/>
                    <a:pt x="4389" y="1159711"/>
                  </a:cubicBezTo>
                  <a:cubicBezTo>
                    <a:pt x="1579" y="1156900"/>
                    <a:pt x="0" y="1153089"/>
                    <a:pt x="0" y="1149115"/>
                  </a:cubicBezTo>
                  <a:lnTo>
                    <a:pt x="0" y="14985"/>
                  </a:lnTo>
                  <a:cubicBezTo>
                    <a:pt x="0" y="6709"/>
                    <a:pt x="6709" y="0"/>
                    <a:pt x="14985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733" r="0" b="-733"/>
              </a:stretch>
            </a:blipFill>
            <a:ln w="952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8467696" y="2291633"/>
            <a:ext cx="6691326" cy="6065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2"/>
              </a:lnSpc>
            </a:pP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# 거슬러줘야할 돈</a:t>
            </a:r>
          </a:p>
          <a:p>
            <a:pPr algn="l">
              <a:lnSpc>
                <a:spcPts val="4832"/>
              </a:lnSpc>
            </a:pP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# 초기값 세팅</a:t>
            </a:r>
          </a:p>
          <a:p>
            <a:pPr algn="l">
              <a:lnSpc>
                <a:spcPts val="4832"/>
              </a:lnSpc>
            </a:pPr>
          </a:p>
          <a:p>
            <a:pPr algn="l">
              <a:lnSpc>
                <a:spcPts val="4832"/>
              </a:lnSpc>
            </a:pPr>
          </a:p>
          <a:p>
            <a:pPr algn="l">
              <a:lnSpc>
                <a:spcPts val="4832"/>
              </a:lnSpc>
            </a:pP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# 모든 거스름돈 종류 큰 순서대로 확인</a:t>
            </a:r>
          </a:p>
          <a:p>
            <a:pPr algn="l">
              <a:lnSpc>
                <a:spcPts val="4832"/>
              </a:lnSpc>
            </a:pPr>
          </a:p>
          <a:p>
            <a:pPr algn="l">
              <a:lnSpc>
                <a:spcPts val="4832"/>
              </a:lnSpc>
            </a:pP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# for 문을 통해 큰 순서로 차례로 확인</a:t>
            </a:r>
          </a:p>
          <a:p>
            <a:pPr algn="l">
              <a:lnSpc>
                <a:spcPts val="4832"/>
              </a:lnSpc>
            </a:pP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# 거스름돈 종류로 금액을 나눠서 동전의 개수 초기값에 더하기</a:t>
            </a:r>
          </a:p>
          <a:p>
            <a:pPr algn="l">
              <a:lnSpc>
                <a:spcPts val="4832"/>
              </a:lnSpc>
            </a:pP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# 남은 금액 최신화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350" t="-27169" r="0" b="-260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6648" y="579256"/>
            <a:ext cx="16934703" cy="142464"/>
            <a:chOff x="0" y="0"/>
            <a:chExt cx="22579604" cy="189952"/>
          </a:xfrm>
        </p:grpSpPr>
        <p:sp>
          <p:nvSpPr>
            <p:cNvPr name="Freeform 4" id="4"/>
            <p:cNvSpPr/>
            <p:nvPr/>
          </p:nvSpPr>
          <p:spPr>
            <a:xfrm flipH="false" flipV="false" rot="-10800000">
              <a:off x="7516962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10800000">
              <a:off x="15041933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0800000">
              <a:off x="0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76648" y="9590947"/>
            <a:ext cx="16934703" cy="142464"/>
            <a:chOff x="0" y="0"/>
            <a:chExt cx="22579604" cy="189952"/>
          </a:xfrm>
        </p:grpSpPr>
        <p:sp>
          <p:nvSpPr>
            <p:cNvPr name="Freeform 8" id="8"/>
            <p:cNvSpPr/>
            <p:nvPr/>
          </p:nvSpPr>
          <p:spPr>
            <a:xfrm flipH="false" flipV="false" rot="-10800000">
              <a:off x="7516962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10800000">
              <a:off x="15041933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10800000">
              <a:off x="0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28700" y="1162340"/>
            <a:ext cx="6716351" cy="7987986"/>
            <a:chOff x="0" y="0"/>
            <a:chExt cx="978782" cy="11641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78782" cy="1164100"/>
            </a:xfrm>
            <a:custGeom>
              <a:avLst/>
              <a:gdLst/>
              <a:ahLst/>
              <a:cxnLst/>
              <a:rect r="r" b="b" t="t" l="l"/>
              <a:pathLst>
                <a:path h="1164100" w="978782">
                  <a:moveTo>
                    <a:pt x="14985" y="0"/>
                  </a:moveTo>
                  <a:lnTo>
                    <a:pt x="963797" y="0"/>
                  </a:lnTo>
                  <a:cubicBezTo>
                    <a:pt x="967772" y="0"/>
                    <a:pt x="971583" y="1579"/>
                    <a:pt x="974393" y="4389"/>
                  </a:cubicBezTo>
                  <a:cubicBezTo>
                    <a:pt x="977204" y="7199"/>
                    <a:pt x="978782" y="11011"/>
                    <a:pt x="978782" y="14985"/>
                  </a:cubicBezTo>
                  <a:lnTo>
                    <a:pt x="978782" y="1149115"/>
                  </a:lnTo>
                  <a:cubicBezTo>
                    <a:pt x="978782" y="1157390"/>
                    <a:pt x="972073" y="1164100"/>
                    <a:pt x="963797" y="1164100"/>
                  </a:cubicBezTo>
                  <a:lnTo>
                    <a:pt x="14985" y="1164100"/>
                  </a:lnTo>
                  <a:cubicBezTo>
                    <a:pt x="11011" y="1164100"/>
                    <a:pt x="7199" y="1162521"/>
                    <a:pt x="4389" y="1159711"/>
                  </a:cubicBezTo>
                  <a:cubicBezTo>
                    <a:pt x="1579" y="1156900"/>
                    <a:pt x="0" y="1153089"/>
                    <a:pt x="0" y="1149115"/>
                  </a:cubicBezTo>
                  <a:lnTo>
                    <a:pt x="0" y="14985"/>
                  </a:lnTo>
                  <a:cubicBezTo>
                    <a:pt x="0" y="6709"/>
                    <a:pt x="6709" y="0"/>
                    <a:pt x="14985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733" r="0" b="-733"/>
              </a:stretch>
            </a:blipFill>
            <a:ln w="952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8467696" y="2291633"/>
            <a:ext cx="6691326" cy="4846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2"/>
              </a:lnSpc>
            </a:pP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시간복잡도 : O(k)</a:t>
            </a:r>
          </a:p>
          <a:p>
            <a:pPr algn="l" marL="690881" indent="-345440" lvl="1">
              <a:lnSpc>
                <a:spcPts val="4832"/>
              </a:lnSpc>
              <a:buFont typeface="Arial"/>
              <a:buChar char="•"/>
            </a:pP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k =  동전의 종류 수</a:t>
            </a:r>
          </a:p>
          <a:p>
            <a:pPr algn="l">
              <a:lnSpc>
                <a:spcPts val="4832"/>
              </a:lnSpc>
            </a:pPr>
          </a:p>
          <a:p>
            <a:pPr algn="l">
              <a:lnSpc>
                <a:spcPts val="4832"/>
              </a:lnSpc>
            </a:pP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입력 데이터의 크기가 아무리 작아도, 이는 단순히 k = 4인 상황일 뿐, 점근적 분석에서는 여전히 O(k)로 표현함</a:t>
            </a:r>
          </a:p>
          <a:p>
            <a:pPr algn="l">
              <a:lnSpc>
                <a:spcPts val="4832"/>
              </a:lnSpc>
            </a:pPr>
          </a:p>
          <a:p>
            <a:pPr algn="l">
              <a:lnSpc>
                <a:spcPts val="4832"/>
              </a:lnSpc>
            </a:pPr>
            <a:r>
              <a:rPr lang="en-US" sz="3200" spc="-51">
                <a:solidFill>
                  <a:srgbClr val="FF3131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금액의 크기와 무관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350" t="-27169" r="0" b="-260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6648" y="579256"/>
            <a:ext cx="16934703" cy="142464"/>
            <a:chOff x="0" y="0"/>
            <a:chExt cx="22579604" cy="189952"/>
          </a:xfrm>
        </p:grpSpPr>
        <p:sp>
          <p:nvSpPr>
            <p:cNvPr name="Freeform 4" id="4"/>
            <p:cNvSpPr/>
            <p:nvPr/>
          </p:nvSpPr>
          <p:spPr>
            <a:xfrm flipH="false" flipV="false" rot="-10800000">
              <a:off x="7516962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10800000">
              <a:off x="15041933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0800000">
              <a:off x="0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76648" y="9590947"/>
            <a:ext cx="16934703" cy="142464"/>
            <a:chOff x="0" y="0"/>
            <a:chExt cx="22579604" cy="189952"/>
          </a:xfrm>
        </p:grpSpPr>
        <p:sp>
          <p:nvSpPr>
            <p:cNvPr name="Freeform 8" id="8"/>
            <p:cNvSpPr/>
            <p:nvPr/>
          </p:nvSpPr>
          <p:spPr>
            <a:xfrm flipH="false" flipV="false" rot="-10800000">
              <a:off x="7516962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10800000">
              <a:off x="15041933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10800000">
              <a:off x="0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28879" y="1439211"/>
            <a:ext cx="8467352" cy="1311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40"/>
              </a:lnSpc>
              <a:spcBef>
                <a:spcPct val="0"/>
              </a:spcBef>
            </a:pPr>
            <a:r>
              <a:rPr lang="en-US" sz="7600" spc="-410">
                <a:solidFill>
                  <a:srgbClr val="FFFFFF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그리디 알고리즘의 정당성</a:t>
            </a:r>
          </a:p>
        </p:txBody>
      </p:sp>
      <p:sp>
        <p:nvSpPr>
          <p:cNvPr name="Freeform 12" id="12"/>
          <p:cNvSpPr/>
          <p:nvPr/>
        </p:nvSpPr>
        <p:spPr>
          <a:xfrm flipH="false" flipV="true" rot="-480187">
            <a:off x="5115629" y="1192377"/>
            <a:ext cx="3229018" cy="1872831"/>
          </a:xfrm>
          <a:custGeom>
            <a:avLst/>
            <a:gdLst/>
            <a:ahLst/>
            <a:cxnLst/>
            <a:rect r="r" b="b" t="t" l="l"/>
            <a:pathLst>
              <a:path h="1872831" w="3229018">
                <a:moveTo>
                  <a:pt x="0" y="1872830"/>
                </a:moveTo>
                <a:lnTo>
                  <a:pt x="3229018" y="1872830"/>
                </a:lnTo>
                <a:lnTo>
                  <a:pt x="3229018" y="0"/>
                </a:lnTo>
                <a:lnTo>
                  <a:pt x="0" y="0"/>
                </a:lnTo>
                <a:lnTo>
                  <a:pt x="0" y="187283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497735" y="1383629"/>
            <a:ext cx="1434993" cy="1490325"/>
          </a:xfrm>
          <a:custGeom>
            <a:avLst/>
            <a:gdLst/>
            <a:ahLst/>
            <a:cxnLst/>
            <a:rect r="r" b="b" t="t" l="l"/>
            <a:pathLst>
              <a:path h="1490325" w="1434993">
                <a:moveTo>
                  <a:pt x="0" y="0"/>
                </a:moveTo>
                <a:lnTo>
                  <a:pt x="1434993" y="0"/>
                </a:lnTo>
                <a:lnTo>
                  <a:pt x="1434993" y="1490326"/>
                </a:lnTo>
                <a:lnTo>
                  <a:pt x="0" y="14903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197289" y="3870228"/>
            <a:ext cx="912531" cy="1032280"/>
          </a:xfrm>
          <a:custGeom>
            <a:avLst/>
            <a:gdLst/>
            <a:ahLst/>
            <a:cxnLst/>
            <a:rect r="r" b="b" t="t" l="l"/>
            <a:pathLst>
              <a:path h="1032280" w="912531">
                <a:moveTo>
                  <a:pt x="0" y="0"/>
                </a:moveTo>
                <a:lnTo>
                  <a:pt x="912531" y="0"/>
                </a:lnTo>
                <a:lnTo>
                  <a:pt x="912531" y="1032281"/>
                </a:lnTo>
                <a:lnTo>
                  <a:pt x="0" y="10322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-93187" b="-1147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197289" y="6597190"/>
            <a:ext cx="912531" cy="1032280"/>
          </a:xfrm>
          <a:custGeom>
            <a:avLst/>
            <a:gdLst/>
            <a:ahLst/>
            <a:cxnLst/>
            <a:rect r="r" b="b" t="t" l="l"/>
            <a:pathLst>
              <a:path h="1032280" w="912531">
                <a:moveTo>
                  <a:pt x="0" y="0"/>
                </a:moveTo>
                <a:lnTo>
                  <a:pt x="912531" y="0"/>
                </a:lnTo>
                <a:lnTo>
                  <a:pt x="912531" y="1032280"/>
                </a:lnTo>
                <a:lnTo>
                  <a:pt x="0" y="103228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-93187" b="-1147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241413" y="3407278"/>
            <a:ext cx="11083008" cy="1709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6"/>
              </a:lnSpc>
            </a:pPr>
            <a:r>
              <a:rPr lang="en-US" sz="5700" spc="-228">
                <a:solidFill>
                  <a:srgbClr val="FFE99C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가지고 있는 동전 중에서 큰 단위가 항상 작은 단위의 배수이므로 정당함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241413" y="5834503"/>
            <a:ext cx="11083008" cy="2557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6"/>
              </a:lnSpc>
            </a:pPr>
            <a:r>
              <a:rPr lang="en-US" sz="5700" spc="-228">
                <a:solidFill>
                  <a:srgbClr val="FFA5C0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ex) n = 800원, 거스름돈 화폐 종류 500, 400, 100인 경우에는 그리디 알고리즘으로는 500 + 100 x 3임. BUT, 최적의 해는 400원 두개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257270" y="8355000"/>
            <a:ext cx="7773460" cy="90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88"/>
              </a:lnSpc>
              <a:spcBef>
                <a:spcPct val="0"/>
              </a:spcBef>
            </a:pPr>
            <a:r>
              <a:rPr lang="en-US" sz="5277" spc="-284">
                <a:solidFill>
                  <a:srgbClr val="FFFFFF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이런 경우에는 정당하지 않음!!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350" t="-27169" r="0" b="-260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6648" y="579256"/>
            <a:ext cx="16934703" cy="142464"/>
            <a:chOff x="0" y="0"/>
            <a:chExt cx="22579604" cy="189952"/>
          </a:xfrm>
        </p:grpSpPr>
        <p:sp>
          <p:nvSpPr>
            <p:cNvPr name="Freeform 4" id="4"/>
            <p:cNvSpPr/>
            <p:nvPr/>
          </p:nvSpPr>
          <p:spPr>
            <a:xfrm flipH="false" flipV="false" rot="-10800000">
              <a:off x="7516962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10800000">
              <a:off x="15041933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0800000">
              <a:off x="0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76648" y="9590947"/>
            <a:ext cx="16934703" cy="142464"/>
            <a:chOff x="0" y="0"/>
            <a:chExt cx="22579604" cy="189952"/>
          </a:xfrm>
        </p:grpSpPr>
        <p:sp>
          <p:nvSpPr>
            <p:cNvPr name="Freeform 8" id="8"/>
            <p:cNvSpPr/>
            <p:nvPr/>
          </p:nvSpPr>
          <p:spPr>
            <a:xfrm flipH="false" flipV="false" rot="-10800000">
              <a:off x="7516962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10800000">
              <a:off x="15041933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10800000">
              <a:off x="0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28879" y="1439211"/>
            <a:ext cx="8467352" cy="1311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40"/>
              </a:lnSpc>
              <a:spcBef>
                <a:spcPct val="0"/>
              </a:spcBef>
            </a:pPr>
            <a:r>
              <a:rPr lang="en-US" sz="7600" spc="-410">
                <a:solidFill>
                  <a:srgbClr val="FFFFFF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그리디 알고리즘 팁</a:t>
            </a:r>
          </a:p>
        </p:txBody>
      </p:sp>
      <p:sp>
        <p:nvSpPr>
          <p:cNvPr name="Freeform 12" id="12"/>
          <p:cNvSpPr/>
          <p:nvPr/>
        </p:nvSpPr>
        <p:spPr>
          <a:xfrm flipH="false" flipV="true" rot="-480187">
            <a:off x="5115629" y="1192377"/>
            <a:ext cx="3229018" cy="1872831"/>
          </a:xfrm>
          <a:custGeom>
            <a:avLst/>
            <a:gdLst/>
            <a:ahLst/>
            <a:cxnLst/>
            <a:rect r="r" b="b" t="t" l="l"/>
            <a:pathLst>
              <a:path h="1872831" w="3229018">
                <a:moveTo>
                  <a:pt x="0" y="1872830"/>
                </a:moveTo>
                <a:lnTo>
                  <a:pt x="3229018" y="1872830"/>
                </a:lnTo>
                <a:lnTo>
                  <a:pt x="3229018" y="0"/>
                </a:lnTo>
                <a:lnTo>
                  <a:pt x="0" y="0"/>
                </a:lnTo>
                <a:lnTo>
                  <a:pt x="0" y="187283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6317373" y="6099801"/>
            <a:ext cx="5653253" cy="142464"/>
          </a:xfrm>
          <a:custGeom>
            <a:avLst/>
            <a:gdLst/>
            <a:ahLst/>
            <a:cxnLst/>
            <a:rect r="r" b="b" t="t" l="l"/>
            <a:pathLst>
              <a:path h="142464" w="5653253">
                <a:moveTo>
                  <a:pt x="0" y="0"/>
                </a:moveTo>
                <a:lnTo>
                  <a:pt x="5653254" y="0"/>
                </a:lnTo>
                <a:lnTo>
                  <a:pt x="5653254" y="142464"/>
                </a:lnTo>
                <a:lnTo>
                  <a:pt x="0" y="1424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980" t="0" r="-952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497735" y="1383629"/>
            <a:ext cx="1434993" cy="1490325"/>
          </a:xfrm>
          <a:custGeom>
            <a:avLst/>
            <a:gdLst/>
            <a:ahLst/>
            <a:cxnLst/>
            <a:rect r="r" b="b" t="t" l="l"/>
            <a:pathLst>
              <a:path h="1490325" w="1434993">
                <a:moveTo>
                  <a:pt x="0" y="0"/>
                </a:moveTo>
                <a:lnTo>
                  <a:pt x="1434993" y="0"/>
                </a:lnTo>
                <a:lnTo>
                  <a:pt x="1434993" y="1490326"/>
                </a:lnTo>
                <a:lnTo>
                  <a:pt x="0" y="14903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593310" y="5749609"/>
            <a:ext cx="6865988" cy="2407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832"/>
              </a:lnSpc>
              <a:buFont typeface="Arial"/>
              <a:buChar char="•"/>
            </a:pP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문제를 처음 봤을 때 유형을 바로 파악하기 어렵다면 그리디 알고리즘인지 의심하자</a:t>
            </a:r>
          </a:p>
          <a:p>
            <a:pPr algn="l" marL="690881" indent="-345440" lvl="1">
              <a:lnSpc>
                <a:spcPts val="4832"/>
              </a:lnSpc>
              <a:buFont typeface="Arial"/>
              <a:buChar char="•"/>
            </a:pP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고민 후에도 해결이 안된다면 -&gt; 다이나믹 프로그래밍 or 그래프 알고리즘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31700" y="5749609"/>
            <a:ext cx="6865988" cy="2407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832"/>
              </a:lnSpc>
              <a:buFont typeface="Arial"/>
              <a:buChar char="•"/>
            </a:pP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문제를 처음 봤을 때의 유형을 파악할 때 다양한 아이디어를 사용해서 생각해보기</a:t>
            </a:r>
          </a:p>
          <a:p>
            <a:pPr algn="l" marL="690881" indent="-345440" lvl="1">
              <a:lnSpc>
                <a:spcPts val="4832"/>
              </a:lnSpc>
              <a:buFont typeface="Arial"/>
              <a:buChar char="•"/>
            </a:pP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ex) 10원짜리로만 준다면? - 최적해 x</a:t>
            </a:r>
          </a:p>
          <a:p>
            <a:pPr algn="l">
              <a:lnSpc>
                <a:spcPts val="4832"/>
              </a:lnSpc>
            </a:pP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         -&gt; 큰 단위부터 차례로 - 최적해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93310" y="4157171"/>
            <a:ext cx="6865988" cy="862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6"/>
              </a:lnSpc>
            </a:pPr>
            <a:r>
              <a:rPr lang="en-US" sz="5700" spc="-228">
                <a:solidFill>
                  <a:srgbClr val="FFE99C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의심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31700" y="4157171"/>
            <a:ext cx="6865988" cy="862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6"/>
              </a:lnSpc>
            </a:pPr>
            <a:r>
              <a:rPr lang="en-US" sz="5700" spc="-228">
                <a:solidFill>
                  <a:srgbClr val="FFE99C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다양한 아이디어 강구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DAGdZFZER2E</dc:identifier>
  <dcterms:modified xsi:type="dcterms:W3CDTF">2011-08-01T06:04:30Z</dcterms:modified>
  <cp:revision>1</cp:revision>
  <dc:title>BABO 5th 2주차 그리디 발제자료</dc:title>
</cp:coreProperties>
</file>